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30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310" r:id="rId16"/>
    <p:sldId id="31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63" r:id="rId4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55788" cy="78055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480218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单击此处输入标题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43200"/>
            <a:ext cx="6400800" cy="45720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  <a:ea typeface="Microsoft YaHei" pitchFamily="34" charset="-122"/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F7A0DB-EE81-45DB-BA3E-C9A70577B9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0A74-D629-4E67-A42E-283CBFB9F1DF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5613"/>
            <a:ext cx="2057400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5613"/>
            <a:ext cx="6019800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4865-C9E8-406A-9FAC-350387B38F8A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6F19-E59B-45A9-9B82-7DEADC495D6C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0007-DF8E-4730-AF7E-CA540FB3162C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0F23-68CD-4C43-8CA1-BED06402A5A0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47A2-5D68-48D2-A0AC-CD0E13C9F703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240D-A2A4-4425-BACD-F50D682A0265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424D-2D94-4B98-A134-B5680E95EDF1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7F5B-C2C2-4D21-B1CB-9D2DA84AC970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824A-C576-46C8-96C3-8557A428F8F4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5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charset="0"/>
              </a:rPr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Arial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Arial" charset="0"/>
              </a:rPr>
              <a:t>第二级</a:t>
            </a:r>
          </a:p>
          <a:p>
            <a:pPr lvl="2"/>
            <a:r>
              <a:rPr lang="zh-CN" smtClean="0">
                <a:sym typeface="Arial" charset="0"/>
              </a:rPr>
              <a:t>第三级</a:t>
            </a:r>
          </a:p>
          <a:p>
            <a:pPr lvl="3"/>
            <a:r>
              <a:rPr lang="zh-CN" smtClean="0">
                <a:sym typeface="Arial" charset="0"/>
              </a:rPr>
              <a:t>第四级</a:t>
            </a:r>
          </a:p>
          <a:p>
            <a:pPr lvl="4"/>
            <a:r>
              <a:rPr lang="zh-CN" smtClean="0">
                <a:sym typeface="Arial" charset="0"/>
              </a:rPr>
              <a:t>第五级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D7B80810-FCB9-4AB0-B6D9-8BB9ED1BF2B0}" type="slidenum">
              <a:rPr lang="en-US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itchFamily="34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  <a:sym typeface="Arial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150813"/>
            <a:ext cx="8305800" cy="13938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Georgia" pitchFamily="18" charset="0"/>
              </a:rPr>
              <a:t>PROKURIMET ME VLERË TË VOGËL NË SISTEMIN E PROKURIMIT ELEKTRONIK</a:t>
            </a: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953000" y="5792788"/>
            <a:ext cx="4191000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chemeClr val="tx1"/>
                </a:solidFill>
                <a:latin typeface="Georgia" pitchFamily="18" charset="0"/>
              </a:rPr>
              <a:t>https://www.app.gov.al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IV-t: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Kritere të Vlerësimit</a:t>
            </a:r>
            <a:endParaRPr lang="en-US" sz="2000" smtClean="0"/>
          </a:p>
        </p:txBody>
      </p:sp>
      <p:pic>
        <p:nvPicPr>
          <p:cNvPr id="22531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371600"/>
            <a:ext cx="658018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Statusi i Fazës:</a:t>
            </a:r>
            <a:r>
              <a:rPr lang="en-US" sz="2000" b="1" i="1" smtClean="0">
                <a:latin typeface="Georgia" pitchFamily="18" charset="0"/>
              </a:rPr>
              <a:t> Kritere të Vlerësimit</a:t>
            </a:r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en-US" sz="2000" smtClean="0"/>
          </a:p>
        </p:txBody>
      </p:sp>
      <p:pic>
        <p:nvPicPr>
          <p:cNvPr id="23555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6213" y="1371600"/>
            <a:ext cx="664051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V-të: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Dokumentet e Tenderit</a:t>
            </a:r>
          </a:p>
        </p:txBody>
      </p:sp>
      <p:pic>
        <p:nvPicPr>
          <p:cNvPr id="24579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2413" y="1371600"/>
            <a:ext cx="63960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Hedhja e Ftesë për Tender dhe Specifikimeve Teknike</a:t>
            </a:r>
          </a:p>
        </p:txBody>
      </p:sp>
      <p:pic>
        <p:nvPicPr>
          <p:cNvPr id="25603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295400"/>
            <a:ext cx="638968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Statusi i Fazës:</a:t>
            </a:r>
            <a:r>
              <a:rPr lang="en-US" sz="2000" b="1" i="1" smtClean="0">
                <a:latin typeface="Georgia" pitchFamily="18" charset="0"/>
              </a:rPr>
              <a:t> Dokumentat e Tenderit</a:t>
            </a:r>
            <a:endParaRPr lang="en-US" sz="2000" smtClean="0"/>
          </a:p>
        </p:txBody>
      </p:sp>
      <p:pic>
        <p:nvPicPr>
          <p:cNvPr id="26627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6213" y="1447800"/>
            <a:ext cx="639286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1" smtClean="0">
                <a:latin typeface="Georgia" pitchFamily="18" charset="0"/>
              </a:rPr>
              <a:t>Faza </a:t>
            </a:r>
            <a:r>
              <a:rPr lang="en-US" sz="1800" b="1" i="1" smtClean="0">
                <a:latin typeface="Georgia" pitchFamily="18" charset="0"/>
              </a:rPr>
              <a:t>e </a:t>
            </a:r>
            <a:r>
              <a:rPr lang="en-US" sz="1800" b="1" i="1" smtClean="0">
                <a:latin typeface="Georgia" pitchFamily="18" charset="0"/>
              </a:rPr>
              <a:t>VI-të</a:t>
            </a:r>
            <a:r>
              <a:rPr lang="en-US" sz="1800" b="1" i="1" smtClean="0">
                <a:latin typeface="Georgia" pitchFamily="18" charset="0"/>
              </a:rPr>
              <a:t>:</a:t>
            </a:r>
            <a:r>
              <a:rPr lang="en-US" sz="1800" b="1" i="1" smtClean="0">
                <a:latin typeface="Georgia" pitchFamily="18" charset="0"/>
              </a:rPr>
              <a:t/>
            </a:r>
            <a:br>
              <a:rPr lang="en-US" sz="1800" b="1" i="1" smtClean="0">
                <a:latin typeface="Georgia" pitchFamily="18" charset="0"/>
              </a:rPr>
            </a:br>
            <a:r>
              <a:rPr lang="en-US" sz="1800" b="1" i="1" smtClean="0">
                <a:latin typeface="Georgia" pitchFamily="18" charset="0"/>
              </a:rPr>
              <a:t>Informacioni Administrativ</a:t>
            </a:r>
            <a:endParaRPr lang="en-US" sz="180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700" y="1752028"/>
            <a:ext cx="7470148" cy="466300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1" smtClean="0">
                <a:latin typeface="Georgia" pitchFamily="18" charset="0"/>
              </a:rPr>
              <a:t>Statusi i fazës: Informacioni </a:t>
            </a:r>
            <a:r>
              <a:rPr lang="en-US" sz="1800" b="1" i="1" smtClean="0">
                <a:latin typeface="Georgia" pitchFamily="18" charset="0"/>
              </a:rPr>
              <a:t>Administrativ</a:t>
            </a:r>
            <a:endParaRPr lang="en-US" sz="180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152" y="1828254"/>
            <a:ext cx="715192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</a:t>
            </a:r>
            <a:r>
              <a:rPr lang="en-US" sz="2000" b="1" i="1" smtClean="0">
                <a:latin typeface="Georgia" pitchFamily="18" charset="0"/>
              </a:rPr>
              <a:t>VII-të</a:t>
            </a:r>
            <a:r>
              <a:rPr lang="en-US" sz="2000" b="1" i="1" smtClean="0">
                <a:latin typeface="Georgia" pitchFamily="18" charset="0"/>
              </a:rPr>
              <a:t>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Njoftimi i Kontratës</a:t>
            </a:r>
            <a:endParaRPr lang="en-US" sz="2000" smtClean="0"/>
          </a:p>
        </p:txBody>
      </p:sp>
      <p:pic>
        <p:nvPicPr>
          <p:cNvPr id="27651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371600"/>
            <a:ext cx="68611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Statusi i Fazës:</a:t>
            </a:r>
            <a:r>
              <a:rPr lang="en-US" sz="2000" b="1" i="1" smtClean="0">
                <a:latin typeface="Georgia" pitchFamily="18" charset="0"/>
              </a:rPr>
              <a:t> Njoftimi i Kontratës</a:t>
            </a:r>
            <a:endParaRPr lang="en-US" sz="2000" smtClean="0"/>
          </a:p>
        </p:txBody>
      </p:sp>
      <p:pic>
        <p:nvPicPr>
          <p:cNvPr id="28675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7613" y="1447800"/>
            <a:ext cx="68405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</a:t>
            </a:r>
            <a:r>
              <a:rPr lang="en-US" sz="2000" b="1" i="1" smtClean="0">
                <a:latin typeface="Georgia" pitchFamily="18" charset="0"/>
              </a:rPr>
              <a:t>VIII-të</a:t>
            </a:r>
            <a:r>
              <a:rPr lang="en-US" sz="2000" b="1" i="1" smtClean="0">
                <a:latin typeface="Georgia" pitchFamily="18" charset="0"/>
              </a:rPr>
              <a:t>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Njoftimi i Operatorëve Ekonomikë</a:t>
            </a:r>
            <a:endParaRPr lang="en-US" sz="2000" smtClean="0"/>
          </a:p>
        </p:txBody>
      </p:sp>
      <p:pic>
        <p:nvPicPr>
          <p:cNvPr id="29699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3813" y="1447800"/>
            <a:ext cx="68405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Vendi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i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Punës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i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anëtarit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të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Njësisë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së</a:t>
            </a:r>
            <a:r>
              <a:rPr lang="en-US" sz="2700" b="1" i="1" dirty="0" smtClean="0">
                <a:latin typeface="Georgia" pitchFamily="18" charset="0"/>
                <a:sym typeface="Arial" pitchFamily="34" charset="0"/>
              </a:rPr>
              <a:t> </a:t>
            </a:r>
            <a:r>
              <a:rPr lang="en-US" sz="2700" b="1" i="1" dirty="0" err="1" smtClean="0">
                <a:latin typeface="Georgia" pitchFamily="18" charset="0"/>
                <a:sym typeface="Arial" pitchFamily="34" charset="0"/>
              </a:rPr>
              <a:t>Prokurimit</a:t>
            </a:r>
            <a:r>
              <a:rPr lang="en-US" b="1" i="1" dirty="0" smtClean="0">
                <a:latin typeface="Georgia" pitchFamily="18" charset="0"/>
                <a:sym typeface="Arial" pitchFamily="34" charset="0"/>
              </a:rPr>
              <a:t/>
            </a:r>
            <a:br>
              <a:rPr lang="en-US" b="1" i="1" dirty="0" smtClean="0">
                <a:latin typeface="Georgia" pitchFamily="18" charset="0"/>
                <a:sym typeface="Arial" pitchFamily="34" charset="0"/>
              </a:rPr>
            </a:br>
            <a:endParaRPr lang="en-US" dirty="0" smtClean="0">
              <a:sym typeface="Arial" pitchFamily="34" charset="0"/>
            </a:endParaRPr>
          </a:p>
        </p:txBody>
      </p:sp>
      <p:pic>
        <p:nvPicPr>
          <p:cNvPr id="14339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613" y="1676400"/>
            <a:ext cx="8229600" cy="2560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Përcaktimi i Operatorëve Ekonomikë në Sistem</a:t>
            </a:r>
          </a:p>
        </p:txBody>
      </p:sp>
      <p:pic>
        <p:nvPicPr>
          <p:cNvPr id="30723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1413" y="1371600"/>
            <a:ext cx="68357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Statusi i Fazës:</a:t>
            </a:r>
            <a:r>
              <a:rPr lang="en-US" sz="2000" b="1" i="1" smtClean="0">
                <a:latin typeface="Georgia" pitchFamily="18" charset="0"/>
              </a:rPr>
              <a:t> Njoftimi i Operatorëve Ekonomikë</a:t>
            </a:r>
            <a:endParaRPr lang="en-US" sz="2000" smtClean="0"/>
          </a:p>
        </p:txBody>
      </p:sp>
      <p:pic>
        <p:nvPicPr>
          <p:cNvPr id="31747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1413" y="1219200"/>
            <a:ext cx="73231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77200" cy="563563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Kalimi i Procedurës tek Shpallje të Përfunduara</a:t>
            </a:r>
          </a:p>
        </p:txBody>
      </p:sp>
      <p:pic>
        <p:nvPicPr>
          <p:cNvPr id="32771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813" y="1752600"/>
            <a:ext cx="8229600" cy="3376613"/>
          </a:xfr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362200" y="3124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Georgia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IX-të: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Dorëzimi i Ofertave</a:t>
            </a:r>
            <a:endParaRPr lang="en-US" sz="2000" smtClean="0"/>
          </a:p>
        </p:txBody>
      </p:sp>
      <p:pic>
        <p:nvPicPr>
          <p:cNvPr id="33795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371600"/>
            <a:ext cx="67214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Statusi i Fazës:</a:t>
            </a:r>
            <a:r>
              <a:rPr lang="en-US" sz="2000" b="1" i="1" smtClean="0">
                <a:latin typeface="Georgia" pitchFamily="18" charset="0"/>
              </a:rPr>
              <a:t> Dorëzimi i Ofertave</a:t>
            </a:r>
            <a:endParaRPr lang="en-US" sz="2000" smtClean="0"/>
          </a:p>
        </p:txBody>
      </p:sp>
      <p:pic>
        <p:nvPicPr>
          <p:cNvPr id="34819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371600"/>
            <a:ext cx="68516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Hapja dhe Vlerësimi i Procedurës nga Anëtarët e Komisionit</a:t>
            </a:r>
          </a:p>
        </p:txBody>
      </p:sp>
      <p:pic>
        <p:nvPicPr>
          <p:cNvPr id="35843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813" y="2133600"/>
            <a:ext cx="8229600" cy="344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Hap Shpallje</a:t>
            </a:r>
          </a:p>
        </p:txBody>
      </p:sp>
      <p:pic>
        <p:nvPicPr>
          <p:cNvPr id="36867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371600"/>
            <a:ext cx="72040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Detajet e ofertës:</a:t>
            </a:r>
          </a:p>
        </p:txBody>
      </p:sp>
      <p:pic>
        <p:nvPicPr>
          <p:cNvPr id="37891" name="Content Placeholder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613" y="1676400"/>
            <a:ext cx="8229600" cy="419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Vlerësimi i kritereve të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dokumenteve të përgjithshme</a:t>
            </a:r>
          </a:p>
        </p:txBody>
      </p:sp>
      <p:pic>
        <p:nvPicPr>
          <p:cNvPr id="38915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9225" y="2249488"/>
            <a:ext cx="63055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Dritarja e Refuzimit të ofertës nese është e nevojshme</a:t>
            </a:r>
          </a:p>
        </p:txBody>
      </p:sp>
      <p:pic>
        <p:nvPicPr>
          <p:cNvPr id="39939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295400"/>
            <a:ext cx="645636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Faza e I-rë: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Krijimi i Dosjes së tenderit: Përshkrimi</a:t>
            </a:r>
            <a:endParaRPr lang="en-US" sz="2000" smtClean="0"/>
          </a:p>
        </p:txBody>
      </p:sp>
      <p:pic>
        <p:nvPicPr>
          <p:cNvPr id="15363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9013" y="1371600"/>
            <a:ext cx="76660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Kuotim</a:t>
            </a:r>
          </a:p>
        </p:txBody>
      </p:sp>
      <p:pic>
        <p:nvPicPr>
          <p:cNvPr id="40963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2413" y="1371600"/>
            <a:ext cx="63960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751013" y="684213"/>
            <a:ext cx="5946775" cy="763587"/>
          </a:xfrm>
        </p:spPr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Verifikimi i vlerave të vendosura</a:t>
            </a:r>
          </a:p>
        </p:txBody>
      </p:sp>
      <p:pic>
        <p:nvPicPr>
          <p:cNvPr id="41987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6213" y="1295400"/>
            <a:ext cx="64325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Dritarja e Refuzimit për oferten</a:t>
            </a:r>
          </a:p>
        </p:txBody>
      </p:sp>
      <p:pic>
        <p:nvPicPr>
          <p:cNvPr id="43011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5725" y="2249488"/>
            <a:ext cx="64325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Renditja Përfundimtare</a:t>
            </a:r>
          </a:p>
        </p:txBody>
      </p:sp>
      <p:pic>
        <p:nvPicPr>
          <p:cNvPr id="44035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5213" y="1219200"/>
            <a:ext cx="71326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Faza e </a:t>
            </a:r>
            <a:r>
              <a:rPr lang="en-US" sz="2000" b="1" i="1" smtClean="0">
                <a:latin typeface="Georgia" pitchFamily="18" charset="0"/>
              </a:rPr>
              <a:t>X-të</a:t>
            </a:r>
            <a:r>
              <a:rPr lang="en-US" sz="2000" b="1" i="1" smtClean="0">
                <a:latin typeface="Georgia" pitchFamily="18" charset="0"/>
              </a:rPr>
              <a:t>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Statusi i Fazës: Vlerësimi i Ofertave</a:t>
            </a:r>
            <a:endParaRPr lang="en-US" sz="2000" smtClean="0"/>
          </a:p>
        </p:txBody>
      </p:sp>
      <p:pic>
        <p:nvPicPr>
          <p:cNvPr id="45059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6213" y="1295400"/>
            <a:ext cx="640556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Faza e </a:t>
            </a:r>
            <a:r>
              <a:rPr lang="en-US" sz="2000" b="1" i="1" smtClean="0">
                <a:latin typeface="Georgia" pitchFamily="18" charset="0"/>
              </a:rPr>
              <a:t>XI-të</a:t>
            </a:r>
            <a:r>
              <a:rPr lang="en-US" sz="2000" b="1" i="1" smtClean="0">
                <a:latin typeface="Georgia" pitchFamily="18" charset="0"/>
              </a:rPr>
              <a:t>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Njoftim Fituesi: Raporti i Vlerësimit Përfundimtar</a:t>
            </a:r>
            <a:endParaRPr lang="en-US" sz="2000" smtClean="0"/>
          </a:p>
        </p:txBody>
      </p:sp>
      <p:pic>
        <p:nvPicPr>
          <p:cNvPr id="46083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447800"/>
            <a:ext cx="78898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Njoftim Fituesi</a:t>
            </a:r>
          </a:p>
        </p:txBody>
      </p:sp>
      <p:pic>
        <p:nvPicPr>
          <p:cNvPr id="47107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219200"/>
            <a:ext cx="79708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Njoftim Fituesi</a:t>
            </a:r>
          </a:p>
        </p:txBody>
      </p:sp>
      <p:pic>
        <p:nvPicPr>
          <p:cNvPr id="48131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3813" y="1219200"/>
            <a:ext cx="65436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Statusi i Fazës: Njoftim i Fituesit</a:t>
            </a:r>
            <a:endParaRPr lang="en-US" sz="2000" smtClean="0"/>
          </a:p>
        </p:txBody>
      </p:sp>
      <p:pic>
        <p:nvPicPr>
          <p:cNvPr id="49155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219200"/>
            <a:ext cx="76581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Faza </a:t>
            </a:r>
            <a:r>
              <a:rPr lang="en-US" sz="2000" b="1" i="1" smtClean="0">
                <a:latin typeface="Georgia" pitchFamily="18" charset="0"/>
              </a:rPr>
              <a:t>XII-të</a:t>
            </a:r>
            <a:r>
              <a:rPr lang="en-US" sz="2000" b="1" i="1" smtClean="0">
                <a:latin typeface="Georgia" pitchFamily="18" charset="0"/>
              </a:rPr>
              <a:t/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Arkivimi i Kontratës</a:t>
            </a:r>
            <a:endParaRPr lang="en-US" sz="2000" smtClean="0"/>
          </a:p>
        </p:txBody>
      </p:sp>
      <p:pic>
        <p:nvPicPr>
          <p:cNvPr id="50179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371600"/>
            <a:ext cx="74771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Krijimi i Dosjes së tenderit: Sasia dhe Kohëzgjatja</a:t>
            </a:r>
            <a:br>
              <a:rPr lang="en-US" sz="2000" b="1" i="1" smtClean="0">
                <a:latin typeface="Georgia" pitchFamily="18" charset="0"/>
              </a:rPr>
            </a:br>
            <a:endParaRPr lang="en-US" sz="2000" smtClean="0"/>
          </a:p>
        </p:txBody>
      </p:sp>
      <p:pic>
        <p:nvPicPr>
          <p:cNvPr id="16387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295400"/>
            <a:ext cx="743108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Statusi i Arkivimit i Kontratës</a:t>
            </a:r>
            <a:endParaRPr lang="en-US" sz="2000" smtClean="0"/>
          </a:p>
        </p:txBody>
      </p:sp>
      <p:pic>
        <p:nvPicPr>
          <p:cNvPr id="51203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295400"/>
            <a:ext cx="74898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>
                <a:latin typeface="Georgia" pitchFamily="18" charset="0"/>
              </a:rPr>
              <a:t>Arkiva</a:t>
            </a:r>
          </a:p>
        </p:txBody>
      </p:sp>
      <p:pic>
        <p:nvPicPr>
          <p:cNvPr id="52227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8229600" cy="2330450"/>
          </a:xfrm>
        </p:spPr>
      </p:pic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457200" y="38100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  <a:latin typeface="Georgia" pitchFamily="18" charset="0"/>
              </a:rPr>
              <a:t>Kontakte:</a:t>
            </a:r>
          </a:p>
          <a:p>
            <a:endParaRPr lang="en-US" sz="1600" b="1" i="1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sz="1600" b="1" i="1">
                <a:solidFill>
                  <a:srgbClr val="0070C0"/>
                </a:solidFill>
                <a:latin typeface="Georgia" pitchFamily="18" charset="0"/>
              </a:rPr>
              <a:t>Nr.Tel         +355 4 2277516         (Drejtoria Juridike)</a:t>
            </a:r>
          </a:p>
          <a:p>
            <a:r>
              <a:rPr lang="en-US" sz="1600" b="1" i="1">
                <a:solidFill>
                  <a:srgbClr val="0070C0"/>
                </a:solidFill>
                <a:latin typeface="Georgia" pitchFamily="18" charset="0"/>
              </a:rPr>
              <a:t>Nr.Tel 	+ 355 4 2277519/515   (Drejtoria Teknologjisë së Informacionit)</a:t>
            </a:r>
          </a:p>
          <a:p>
            <a:r>
              <a:rPr lang="en-US" sz="1600" b="1" i="1">
                <a:solidFill>
                  <a:srgbClr val="0070C0"/>
                </a:solidFill>
                <a:latin typeface="Georgia" pitchFamily="18" charset="0"/>
              </a:rPr>
              <a:t> e-mail: info.app@app.gov.al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96875" y="1412875"/>
            <a:ext cx="5762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b="1" i="1">
                <a:solidFill>
                  <a:schemeClr val="folHlink"/>
                </a:solidFill>
                <a:ea typeface="Microsoft YaHei" pitchFamily="34" charset="-122"/>
              </a:rPr>
              <a:t>Faleminderit!</a:t>
            </a:r>
            <a:endParaRPr lang="zh-CN" altLang="en-US" sz="6000" b="1" i="1">
              <a:solidFill>
                <a:schemeClr val="folHlink"/>
              </a:solidFill>
              <a:ea typeface="Microsoft YaHei" pitchFamily="34" charset="-122"/>
            </a:endParaRPr>
          </a:p>
        </p:txBody>
      </p:sp>
      <p:sp>
        <p:nvSpPr>
          <p:cNvPr id="53251" name="TextBox 6"/>
          <p:cNvSpPr>
            <a:spLocks noChangeArrowheads="1"/>
          </p:cNvSpPr>
          <p:nvPr/>
        </p:nvSpPr>
        <p:spPr bwMode="auto">
          <a:xfrm>
            <a:off x="396875" y="5302250"/>
            <a:ext cx="2693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Make Presentation much more fun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096" y="54871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24217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latin typeface="Bookman Old Style" pitchFamily="18" charset="0"/>
              </a:rPr>
              <a:t>Kontakt:</a:t>
            </a:r>
          </a:p>
          <a:p>
            <a:pPr>
              <a:spcBef>
                <a:spcPct val="50000"/>
              </a:spcBef>
            </a:pPr>
            <a:r>
              <a:rPr lang="en-US" b="1" smtClean="0">
                <a:latin typeface="Bookman Old Style" pitchFamily="18" charset="0"/>
              </a:rPr>
              <a:t>Tel:    042277516</a:t>
            </a:r>
          </a:p>
          <a:p>
            <a:pPr>
              <a:spcBef>
                <a:spcPct val="50000"/>
              </a:spcBef>
            </a:pPr>
            <a:r>
              <a:rPr lang="en-US" b="1" smtClean="0">
                <a:latin typeface="Bookman Old Style" pitchFamily="18" charset="0"/>
              </a:rPr>
              <a:t>          042277519/515</a:t>
            </a:r>
          </a:p>
          <a:p>
            <a:pPr>
              <a:spcBef>
                <a:spcPct val="50000"/>
              </a:spcBef>
            </a:pPr>
            <a:r>
              <a:rPr lang="en-US" b="1" smtClean="0">
                <a:latin typeface="Bookman Old Style" pitchFamily="18" charset="0"/>
              </a:rPr>
              <a:t>Email:</a:t>
            </a:r>
            <a:r>
              <a:rPr lang="en-US" b="1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en-US" b="1" u="sng" smtClean="0">
                <a:solidFill>
                  <a:srgbClr val="0000CC"/>
                </a:solidFill>
                <a:latin typeface="Bookman Old Style" pitchFamily="18" charset="0"/>
              </a:rPr>
              <a:t>info.app@app.gov.al</a:t>
            </a:r>
            <a:r>
              <a:rPr lang="en-US" b="1" smtClean="0">
                <a:latin typeface="Bookman Old Style" pitchFamily="18" charset="0"/>
              </a:rPr>
              <a:t> </a:t>
            </a:r>
            <a:endParaRPr lang="en-US" b="1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II-të: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Zyrtarët e Prokurimit</a:t>
            </a:r>
            <a:endParaRPr lang="en-US" sz="2000" smtClean="0"/>
          </a:p>
        </p:txBody>
      </p:sp>
      <p:pic>
        <p:nvPicPr>
          <p:cNvPr id="17411" name="Content Placeholder 3" descr="4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5213" y="1447800"/>
            <a:ext cx="69659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b="1" i="1" smtClean="0">
                <a:latin typeface="Georgia" pitchFamily="18" charset="0"/>
              </a:rPr>
              <a:t>Plotësimi i Zyrtarëve të Prokurimit</a:t>
            </a:r>
            <a:r>
              <a:rPr lang="en-US" b="1" i="1" smtClean="0">
                <a:latin typeface="Georgia" pitchFamily="18" charset="0"/>
              </a:rPr>
              <a:t/>
            </a:r>
            <a:br>
              <a:rPr lang="en-US" b="1" i="1" smtClean="0">
                <a:latin typeface="Georgia" pitchFamily="18" charset="0"/>
              </a:rPr>
            </a:br>
            <a:endParaRPr lang="en-US" smtClean="0"/>
          </a:p>
        </p:txBody>
      </p:sp>
      <p:pic>
        <p:nvPicPr>
          <p:cNvPr id="18435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7613" y="1219200"/>
            <a:ext cx="68199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Statusi i Fazës: Zyrtarët e Prokurimit</a:t>
            </a:r>
            <a:br>
              <a:rPr lang="en-US" sz="2000" b="1" i="1" smtClean="0">
                <a:latin typeface="Georgia" pitchFamily="18" charset="0"/>
              </a:rPr>
            </a:br>
            <a:endParaRPr lang="en-US" sz="2000" smtClean="0"/>
          </a:p>
        </p:txBody>
      </p:sp>
      <p:pic>
        <p:nvPicPr>
          <p:cNvPr id="19459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1413" y="1295400"/>
            <a:ext cx="69167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latin typeface="Georgia" pitchFamily="18" charset="0"/>
              </a:rPr>
              <a:t>Faza e III-të:</a:t>
            </a:r>
            <a:br>
              <a:rPr lang="en-US" sz="2000" b="1" i="1" smtClean="0">
                <a:latin typeface="Georgia" pitchFamily="18" charset="0"/>
              </a:rPr>
            </a:br>
            <a:r>
              <a:rPr lang="en-US" sz="2000" b="1" i="1" smtClean="0">
                <a:latin typeface="Georgia" pitchFamily="18" charset="0"/>
              </a:rPr>
              <a:t> Kriteret e Pjesëmarrjes</a:t>
            </a:r>
          </a:p>
        </p:txBody>
      </p:sp>
      <p:pic>
        <p:nvPicPr>
          <p:cNvPr id="20483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013" y="1371600"/>
            <a:ext cx="673893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i="1" smtClean="0">
                <a:solidFill>
                  <a:schemeClr val="tx1"/>
                </a:solidFill>
                <a:latin typeface="Georgia" pitchFamily="18" charset="0"/>
              </a:rPr>
              <a:t>Statusi i Fazës: Kriteret e Pjesëmarrjes</a:t>
            </a:r>
            <a:endParaRPr lang="en-US" sz="2000" b="1" smtClean="0"/>
          </a:p>
        </p:txBody>
      </p:sp>
      <p:pic>
        <p:nvPicPr>
          <p:cNvPr id="21507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7613" y="1371600"/>
            <a:ext cx="67500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Microsoft YaHei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157255269</TotalTime>
  <Pages>0</Pages>
  <Words>247</Words>
  <Characters>0</Characters>
  <Application>Microsoft Office PowerPoint</Application>
  <DocSecurity>0</DocSecurity>
  <PresentationFormat>On-screen Show (4:3)</PresentationFormat>
  <Lines>0</Lines>
  <Paragraphs>55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主题</vt:lpstr>
      <vt:lpstr>PROKURIMET ME VLERË TË VOGËL NË SISTEMIN E PROKURIMIT ELEKTRONIK</vt:lpstr>
      <vt:lpstr>Vendi i Punës  i anëtarit të Njësisë së Prokurimit </vt:lpstr>
      <vt:lpstr>Faza e I-rë: Krijimi i Dosjes së tenderit: Përshkrimi</vt:lpstr>
      <vt:lpstr>Krijimi i Dosjes së tenderit: Sasia dhe Kohëzgjatja </vt:lpstr>
      <vt:lpstr>Faza e II-të: Zyrtarët e Prokurimit</vt:lpstr>
      <vt:lpstr>Plotësimi i Zyrtarëve të Prokurimit </vt:lpstr>
      <vt:lpstr>Statusi i Fazës: Zyrtarët e Prokurimit </vt:lpstr>
      <vt:lpstr>Faza e III-të:  Kriteret e Pjesëmarrjes</vt:lpstr>
      <vt:lpstr>Statusi i Fazës: Kriteret e Pjesëmarrjes</vt:lpstr>
      <vt:lpstr>Faza e IV-t: Kritere të Vlerësimit</vt:lpstr>
      <vt:lpstr>Statusi i Fazës: Kritere të Vlerësimit </vt:lpstr>
      <vt:lpstr>Faza e V-të: Dokumentet e Tenderit</vt:lpstr>
      <vt:lpstr>Hedhja e Ftesë për Tender dhe Specifikimeve Teknike</vt:lpstr>
      <vt:lpstr>Statusi i Fazës: Dokumentat e Tenderit</vt:lpstr>
      <vt:lpstr>Faza e VI-të: Informacioni Administrativ</vt:lpstr>
      <vt:lpstr>Statusi i fazës: Informacioni Administrativ</vt:lpstr>
      <vt:lpstr>Faza e VII-të: Njoftimi i Kontratës</vt:lpstr>
      <vt:lpstr>Statusi i Fazës: Njoftimi i Kontratës</vt:lpstr>
      <vt:lpstr>Faza e VIII-të: Njoftimi i Operatorëve Ekonomikë</vt:lpstr>
      <vt:lpstr>Përcaktimi i Operatorëve Ekonomikë në Sistem</vt:lpstr>
      <vt:lpstr>Statusi i Fazës: Njoftimi i Operatorëve Ekonomikë</vt:lpstr>
      <vt:lpstr>Kalimi i Procedurës tek Shpallje të Përfunduara</vt:lpstr>
      <vt:lpstr>Faza e IX-të: Dorëzimi i Ofertave</vt:lpstr>
      <vt:lpstr>Statusi i Fazës: Dorëzimi i Ofertave</vt:lpstr>
      <vt:lpstr>Hapja dhe Vlerësimi i Procedurës nga Anëtarët e Komisionit</vt:lpstr>
      <vt:lpstr>Hap Shpallje</vt:lpstr>
      <vt:lpstr>Detajet e ofertës:</vt:lpstr>
      <vt:lpstr>Vlerësimi i kritereve të dokumenteve të përgjithshme</vt:lpstr>
      <vt:lpstr>Dritarja e Refuzimit të ofertës nese është e nevojshme</vt:lpstr>
      <vt:lpstr>Kuotim</vt:lpstr>
      <vt:lpstr>Verifikimi i vlerave të vendosura</vt:lpstr>
      <vt:lpstr>Dritarja e Refuzimit për oferten</vt:lpstr>
      <vt:lpstr>Renditja Përfundimtare</vt:lpstr>
      <vt:lpstr>Faza e X-të: Statusi i Fazës: Vlerësimi i Ofertave</vt:lpstr>
      <vt:lpstr>Faza e XI-të: Njoftim Fituesi: Raporti i Vlerësimit Përfundimtar</vt:lpstr>
      <vt:lpstr>Njoftim Fituesi</vt:lpstr>
      <vt:lpstr>Njoftim Fituesi</vt:lpstr>
      <vt:lpstr>Statusi i Fazës: Njoftim i Fituesit</vt:lpstr>
      <vt:lpstr>Faza XII-të Arkivimi i Kontratës</vt:lpstr>
      <vt:lpstr>Statusi i Arkivimit i Kontratës</vt:lpstr>
      <vt:lpstr>Arkiva</vt:lpstr>
      <vt:lpstr>Slide 42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PROKURIMEVET ME VLERË TË VOGËL NË SISTEMIN E PROKURIMIT ELEKTRONIK</dc:title>
  <dc:creator>elida</dc:creator>
  <cp:lastModifiedBy>elida</cp:lastModifiedBy>
  <cp:revision>11</cp:revision>
  <cp:lastPrinted>1899-12-30T00:00:00Z</cp:lastPrinted>
  <dcterms:created xsi:type="dcterms:W3CDTF">2113-01-01T00:00:00Z</dcterms:created>
  <dcterms:modified xsi:type="dcterms:W3CDTF">2013-02-12T10:46:43Z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1033-8.1.0.3018</vt:lpwstr>
  </property>
</Properties>
</file>